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2.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26"/>
  </p:notesMasterIdLst>
  <p:handoutMasterIdLst>
    <p:handoutMasterId r:id="rId27"/>
  </p:handoutMasterIdLst>
  <p:sldIdLst>
    <p:sldId id="2147468422" r:id="rId17"/>
    <p:sldId id="2147469841" r:id="rId18"/>
    <p:sldId id="2147469869" r:id="rId19"/>
    <p:sldId id="2147469872" r:id="rId20"/>
    <p:sldId id="2147469856" r:id="rId21"/>
    <p:sldId id="2147469858" r:id="rId22"/>
    <p:sldId id="2147469859" r:id="rId23"/>
    <p:sldId id="2147469848" r:id="rId24"/>
    <p:sldId id="2076137535" r:id="rId25"/>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DE36A-FFE4-427E-BF18-61B36AE6F23E}" v="658" dt="2023-05-03T14:04:34.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070" autoAdjust="0"/>
    <p:restoredTop sz="67935" autoAdjust="0"/>
  </p:normalViewPr>
  <p:slideViewPr>
    <p:cSldViewPr snapToGrid="0">
      <p:cViewPr varScale="1">
        <p:scale>
          <a:sx n="76" d="100"/>
          <a:sy n="76" d="100"/>
        </p:scale>
        <p:origin x="1365" y="57"/>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5/3/2023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8:31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Loss Prevention monitors data activity to minimize data risks</a:t>
            </a:r>
          </a:p>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Purview implements a Data Loss Prevention (DLP) module.</a:t>
            </a:r>
          </a:p>
          <a:p>
            <a:r>
              <a:rPr lang="en-US" dirty="0"/>
              <a:t>Administrators define DLP policies.</a:t>
            </a:r>
          </a:p>
          <a:p>
            <a:r>
              <a:rPr lang="en-US" dirty="0"/>
              <a:t>Policies target a specific scope in M365.</a:t>
            </a:r>
          </a:p>
          <a:p>
            <a:r>
              <a:rPr lang="en-US" dirty="0"/>
              <a:t>They consist in a set of rules.</a:t>
            </a:r>
          </a:p>
          <a:p>
            <a:r>
              <a:rPr lang="en-US" dirty="0"/>
              <a:t>These rules include conditions and automatic actions (for example : if someone sends a confidential document outside of the company, the policy should block this email).</a:t>
            </a:r>
          </a:p>
          <a:p>
            <a:endParaRPr lang="en-US" dirty="0"/>
          </a:p>
          <a:p>
            <a:r>
              <a:rPr lang="en-US" dirty="0"/>
              <a:t>Policies can be limited to a business perimeter, associated to Azure AD Administrative Units.</a:t>
            </a:r>
          </a:p>
          <a:p>
            <a:r>
              <a:rPr lang="en-US" dirty="0"/>
              <a:t>Once they get activated, DLP policies generate alerts in the console.</a:t>
            </a:r>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406517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Purview implements a Data Loss Prevention (DLP) module.</a:t>
            </a:r>
          </a:p>
          <a:p>
            <a:r>
              <a:rPr lang="en-US" dirty="0"/>
              <a:t>Administrators define DLP policies.</a:t>
            </a:r>
          </a:p>
          <a:p>
            <a:r>
              <a:rPr lang="en-US" dirty="0"/>
              <a:t>Policies target a specific scope in M365.</a:t>
            </a:r>
          </a:p>
          <a:p>
            <a:r>
              <a:rPr lang="en-US" dirty="0"/>
              <a:t>They consist in a set of rules.</a:t>
            </a:r>
          </a:p>
          <a:p>
            <a:r>
              <a:rPr lang="en-US" dirty="0"/>
              <a:t>These rules include conditions and automatic actions (for example : if someone sends a confidential document outside of the company, the policy should block this email).</a:t>
            </a:r>
          </a:p>
          <a:p>
            <a:endParaRPr lang="en-US" dirty="0"/>
          </a:p>
          <a:p>
            <a:r>
              <a:rPr lang="en-US" dirty="0"/>
              <a:t>Policies can be limited to a business perimeter, associated to Azure AD Administrative Units.</a:t>
            </a:r>
          </a:p>
          <a:p>
            <a:r>
              <a:rPr lang="en-US" dirty="0"/>
              <a:t>Once they get activated, DLP policies generate alerts in the console.</a:t>
            </a:r>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1668689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supported conditions and actions in DLP policies. </a:t>
            </a:r>
          </a:p>
          <a:p>
            <a:r>
              <a:rPr lang="en-US" dirty="0"/>
              <a:t>Microsoft continuously extends the capacity of the DLP module, so that this list keeps growing.</a:t>
            </a:r>
          </a:p>
          <a:p>
            <a:endParaRPr lang="en-US" dirty="0"/>
          </a:p>
          <a:p>
            <a:r>
              <a:rPr lang="en-US" dirty="0"/>
              <a:t>You can also link DLP policies and User Risk Analysis with ‘Adaptive Protection’ conditions.</a:t>
            </a:r>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18913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Purview implements a fine-grain RBAC administration model to ensure a proper segregation of duty.</a:t>
            </a:r>
          </a:p>
          <a:p>
            <a:endParaRPr lang="en-US" dirty="0"/>
          </a:p>
          <a:p>
            <a:r>
              <a:rPr lang="en-US" dirty="0"/>
              <a:t>This starts with Role Groups.</a:t>
            </a:r>
          </a:p>
          <a:p>
            <a:r>
              <a:rPr lang="en-US" dirty="0"/>
              <a:t>They aggregate a set of Admin roles. </a:t>
            </a:r>
          </a:p>
          <a:p>
            <a:r>
              <a:rPr lang="en-US" dirty="0"/>
              <a:t>Purview Admins can be associated to a set of Role Groups. </a:t>
            </a:r>
          </a:p>
          <a:p>
            <a:r>
              <a:rPr lang="en-US" dirty="0"/>
              <a:t>Optionally, their business perimeter can then be limited to a specific scope (Administrative Unit).</a:t>
            </a:r>
          </a:p>
          <a:p>
            <a:endParaRPr lang="en-US" dirty="0"/>
          </a:p>
          <a:p>
            <a:r>
              <a:rPr lang="en-US" dirty="0"/>
              <a:t>In the end, they log into the console to perform an admin task </a:t>
            </a:r>
          </a:p>
          <a:p>
            <a:r>
              <a:rPr lang="en-US" dirty="0"/>
              <a:t>The underlying code will evaluate if the Admin has been granted the appropriate role. </a:t>
            </a:r>
          </a:p>
          <a:p>
            <a:r>
              <a:rPr lang="en-US" dirty="0"/>
              <a:t>It will also consider which Admin Units have been assigned to this Administrator to limit his perimeter</a:t>
            </a:r>
          </a:p>
          <a:p>
            <a:endParaRPr lang="en-US" dirty="0"/>
          </a:p>
          <a:p>
            <a:r>
              <a:rPr lang="en-US" dirty="0"/>
              <a:t>4 main roles exist inside the DLP module (Information Protection XXX). They control DLP policy definition, alert management and access to reports.</a:t>
            </a:r>
          </a:p>
        </p:txBody>
      </p:sp>
      <p:sp>
        <p:nvSpPr>
          <p:cNvPr id="4" name="Slide Number Placeholder 3"/>
          <p:cNvSpPr>
            <a:spLocks noGrp="1"/>
          </p:cNvSpPr>
          <p:nvPr>
            <p:ph type="sldNum" sz="quarter" idx="5"/>
          </p:nvPr>
        </p:nvSpPr>
        <p:spPr/>
        <p:txBody>
          <a:bodyPr/>
          <a:lstStyle/>
          <a:p>
            <a:fld id="{94C5907C-D3F9-4A36-92CC-ED44E564CD67}" type="slidenum">
              <a:rPr lang="en-US" smtClean="0"/>
              <a:t>6</a:t>
            </a:fld>
            <a:endParaRPr lang="en-US" dirty="0"/>
          </a:p>
        </p:txBody>
      </p:sp>
    </p:spTree>
    <p:extLst>
      <p:ext uri="{BB962C8B-B14F-4D97-AF65-F5344CB8AC3E}">
        <p14:creationId xmlns:p14="http://schemas.microsoft.com/office/powerpoint/2010/main" val="279230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aggregate alerts, which are made of Events.</a:t>
            </a:r>
          </a:p>
          <a:p>
            <a:endParaRPr lang="en-US" dirty="0"/>
          </a:p>
          <a:p>
            <a:r>
              <a:rPr lang="en-US" dirty="0"/>
              <a:t>In a nutshell, Purview DLP module analyzes data flows in various M365 services. </a:t>
            </a:r>
          </a:p>
          <a:p>
            <a:r>
              <a:rPr lang="en-US" dirty="0"/>
              <a:t>It also monitors Endpoint activity.</a:t>
            </a:r>
          </a:p>
          <a:p>
            <a:endParaRPr lang="en-US" dirty="0"/>
          </a:p>
          <a:p>
            <a:r>
              <a:rPr lang="en-US" dirty="0"/>
              <a:t>Whenever a DLP policy condition is met, Purview raises an alert and may take an automatic remediation action.</a:t>
            </a:r>
          </a:p>
          <a:p>
            <a:endParaRPr lang="en-US" dirty="0"/>
          </a:p>
          <a:p>
            <a:r>
              <a:rPr lang="en-US" dirty="0"/>
              <a:t>The DLP Analyst can later analyze the alert in the DLP console. </a:t>
            </a:r>
          </a:p>
          <a:p>
            <a:r>
              <a:rPr lang="en-US" dirty="0"/>
              <a:t>In parallel, DLP Administrators review alerts to improve the current set of DLP policies.</a:t>
            </a:r>
          </a:p>
          <a:p>
            <a:endParaRPr lang="en-US" dirty="0"/>
          </a:p>
          <a:p>
            <a:r>
              <a:rPr lang="en-US" dirty="0"/>
              <a:t>Purview DLP module is also closely integrated with the Insider Risk Management module :</a:t>
            </a:r>
          </a:p>
          <a:p>
            <a:r>
              <a:rPr lang="en-US" dirty="0"/>
              <a:t>- A DLP alert can act as a trigger to start monitoring a specific user activity for a limited period of time</a:t>
            </a:r>
          </a:p>
          <a:p>
            <a:r>
              <a:rPr lang="en-US" dirty="0"/>
              <a:t>- IRM evaluates a risk level for a every user, which can feed and tune DLP policies (for example, warn a low-risk user, but block a high-risk user).</a:t>
            </a:r>
          </a:p>
          <a:p>
            <a:endParaRPr lang="en-US" dirty="0"/>
          </a:p>
          <a:p>
            <a:r>
              <a:rPr lang="en-US" dirty="0"/>
              <a:t>Alerts are propagated into Defender for further analysis and correlation with other alerts.</a:t>
            </a:r>
          </a:p>
          <a:p>
            <a:endParaRPr lang="en-US" dirty="0"/>
          </a:p>
          <a:p>
            <a:r>
              <a:rPr lang="en-US" dirty="0"/>
              <a:t>Defender can share incidents with Sentinel, Microsoft platform supporting an entreprise-wide SOC.</a:t>
            </a:r>
          </a:p>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335738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8:31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5/3/2023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5/3/2023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5/3/2023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67.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oleObject" Target="../embeddings/oleObject1.bin"/><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tags" Target="../tags/tag2.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theme" Target="../theme/theme1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theme" Target="../theme/theme11.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theme" Target="../theme/theme12.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image" Target="../media/image6.emf"/><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theme" Target="../theme/theme13.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8" Type="http://schemas.openxmlformats.org/officeDocument/2006/relationships/slideLayout" Target="../slideLayouts/slideLayout387.xml"/><Relationship Id="rId3"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theme" Target="../theme/theme9.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xml"/><Relationship Id="rId1" Type="http://schemas.openxmlformats.org/officeDocument/2006/relationships/slideLayout" Target="../slideLayouts/slideLayout278.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image" Target="../media/image91.emf"/><Relationship Id="rId3" Type="http://schemas.openxmlformats.org/officeDocument/2006/relationships/image" Target="../media/image81.emf"/><Relationship Id="rId7" Type="http://schemas.openxmlformats.org/officeDocument/2006/relationships/image" Target="../media/image85.emf"/><Relationship Id="rId12" Type="http://schemas.openxmlformats.org/officeDocument/2006/relationships/image" Target="../media/image90.emf"/><Relationship Id="rId2" Type="http://schemas.openxmlformats.org/officeDocument/2006/relationships/notesSlide" Target="../notesSlides/notesSlide4.xml"/><Relationship Id="rId1" Type="http://schemas.openxmlformats.org/officeDocument/2006/relationships/slideLayout" Target="../slideLayouts/slideLayout278.xml"/><Relationship Id="rId6" Type="http://schemas.openxmlformats.org/officeDocument/2006/relationships/image" Target="../media/image84.emf"/><Relationship Id="rId11" Type="http://schemas.openxmlformats.org/officeDocument/2006/relationships/image" Target="../media/image89.emf"/><Relationship Id="rId5" Type="http://schemas.openxmlformats.org/officeDocument/2006/relationships/image" Target="../media/image83.emf"/><Relationship Id="rId10" Type="http://schemas.openxmlformats.org/officeDocument/2006/relationships/image" Target="../media/image88.emf"/><Relationship Id="rId4" Type="http://schemas.openxmlformats.org/officeDocument/2006/relationships/image" Target="../media/image82.emf"/><Relationship Id="rId9" Type="http://schemas.openxmlformats.org/officeDocument/2006/relationships/image" Target="../media/image87.emf"/><Relationship Id="rId14" Type="http://schemas.openxmlformats.org/officeDocument/2006/relationships/image" Target="../media/image92.emf"/></Relationships>
</file>

<file path=ppt/slides/_rels/slide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5.xml"/><Relationship Id="rId1" Type="http://schemas.openxmlformats.org/officeDocument/2006/relationships/slideLayout" Target="../slideLayouts/slideLayout278.xml"/></Relationships>
</file>

<file path=ppt/slides/_rels/slide6.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6.xml"/><Relationship Id="rId1" Type="http://schemas.openxmlformats.org/officeDocument/2006/relationships/slideLayout" Target="../slideLayouts/slideLayout278.xml"/><Relationship Id="rId6" Type="http://schemas.openxmlformats.org/officeDocument/2006/relationships/image" Target="../media/image96.emf"/><Relationship Id="rId5" Type="http://schemas.openxmlformats.org/officeDocument/2006/relationships/image" Target="../media/image9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s>
</file>

<file path=ppt/slides/_rels/slide7.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11.emf"/><Relationship Id="rId3" Type="http://schemas.openxmlformats.org/officeDocument/2006/relationships/image" Target="../media/image101.emf"/><Relationship Id="rId7" Type="http://schemas.openxmlformats.org/officeDocument/2006/relationships/image" Target="../media/image105.emf"/><Relationship Id="rId12" Type="http://schemas.openxmlformats.org/officeDocument/2006/relationships/image" Target="../media/image110.emf"/><Relationship Id="rId2" Type="http://schemas.openxmlformats.org/officeDocument/2006/relationships/notesSlide" Target="../notesSlides/notesSlide7.xml"/><Relationship Id="rId16" Type="http://schemas.openxmlformats.org/officeDocument/2006/relationships/image" Target="../media/image114.emf"/><Relationship Id="rId1" Type="http://schemas.openxmlformats.org/officeDocument/2006/relationships/slideLayout" Target="../slideLayouts/slideLayout278.xml"/><Relationship Id="rId6" Type="http://schemas.openxmlformats.org/officeDocument/2006/relationships/image" Target="../media/image104.emf"/><Relationship Id="rId11" Type="http://schemas.openxmlformats.org/officeDocument/2006/relationships/image" Target="../media/image109.emf"/><Relationship Id="rId5" Type="http://schemas.openxmlformats.org/officeDocument/2006/relationships/image" Target="../media/image103.emf"/><Relationship Id="rId15" Type="http://schemas.openxmlformats.org/officeDocument/2006/relationships/image" Target="../media/image113.emf"/><Relationship Id="rId10" Type="http://schemas.openxmlformats.org/officeDocument/2006/relationships/image" Target="../media/image108.emf"/><Relationship Id="rId4" Type="http://schemas.openxmlformats.org/officeDocument/2006/relationships/image" Target="../media/image102.emf"/><Relationship Id="rId9" Type="http://schemas.openxmlformats.org/officeDocument/2006/relationships/image" Target="../media/image107.emf"/><Relationship Id="rId14" Type="http://schemas.openxmlformats.org/officeDocument/2006/relationships/image" Target="../media/image112.emf"/></Relationships>
</file>

<file path=ppt/slides/_rels/slide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8.xml"/><Relationship Id="rId1" Type="http://schemas.openxmlformats.org/officeDocument/2006/relationships/slideLayout" Target="../slideLayouts/slideLayout207.xml"/></Relationships>
</file>

<file path=ppt/slides/_rels/slide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28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Data Loss Prevention</a:t>
            </a:r>
          </a:p>
        </p:txBody>
      </p:sp>
      <p:sp>
        <p:nvSpPr>
          <p:cNvPr id="5" name="Text Placeholder 4"/>
          <p:cNvSpPr>
            <a:spLocks noGrp="1"/>
          </p:cNvSpPr>
          <p:nvPr>
            <p:ph type="body" sz="quarter" idx="12"/>
          </p:nvPr>
        </p:nvSpPr>
        <p:spPr>
          <a:xfrm>
            <a:off x="554245" y="5233179"/>
            <a:ext cx="7184036" cy="861774"/>
          </a:xfrm>
        </p:spPr>
        <p:txBody>
          <a:bodyPr/>
          <a:lstStyle/>
          <a:p>
            <a:r>
              <a:rPr lang="en-US" sz="1800" dirty="0"/>
              <a:t>Thierry Matusiak - Information Protection Architect</a:t>
            </a:r>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392398" cy="153888"/>
          </a:xfrm>
          <a:prstGeom prst="rect">
            <a:avLst/>
          </a:prstGeom>
          <a:noFill/>
        </p:spPr>
        <p:txBody>
          <a:bodyPr wrap="square" lIns="0" tIns="0" rIns="0" bIns="0" rtlCol="0">
            <a:spAutoFit/>
          </a:bodyPr>
          <a:lstStyle/>
          <a:p>
            <a:pPr algn="l"/>
            <a:r>
              <a:rPr lang="en-US" sz="1000" dirty="0"/>
              <a:t>Version : 2023-03-27</a:t>
            </a:r>
          </a:p>
        </p:txBody>
      </p:sp>
    </p:spTree>
    <p:extLst>
      <p:ext uri="{BB962C8B-B14F-4D97-AF65-F5344CB8AC3E}">
        <p14:creationId xmlns:p14="http://schemas.microsoft.com/office/powerpoint/2010/main" val="2684188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927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Data Loss Prevention</a:t>
            </a:r>
          </a:p>
          <a:p>
            <a:pPr algn="ctr"/>
            <a:r>
              <a:rPr lang="en-US" sz="3600" i="1" dirty="0"/>
              <a:t>monitors data activity </a:t>
            </a:r>
          </a:p>
          <a:p>
            <a:pPr algn="ctr"/>
            <a:r>
              <a:rPr lang="en-US" sz="3600" i="1" dirty="0"/>
              <a:t>to minimize data risks</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Summary</a:t>
            </a:r>
            <a:r>
              <a:rPr kumimoji="0" lang="en-US" sz="2000" b="0" i="0" u="none" strike="noStrike" kern="1200" cap="none" spc="0" normalizeH="0" noProof="0" dirty="0">
                <a:ln>
                  <a:noFill/>
                </a:ln>
                <a:solidFill>
                  <a:srgbClr val="FFFFFF"/>
                </a:solidFill>
                <a:effectLst/>
                <a:uLnTx/>
                <a:uFillTx/>
                <a:latin typeface="Segoe UI"/>
                <a:ea typeface="+mn-ea"/>
                <a:cs typeface="+mn-cs"/>
              </a:rPr>
              <a:t> - DLP Policies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952FED0D-457C-74D4-B172-3DDEC2189A6B}"/>
              </a:ext>
            </a:extLst>
          </p:cNvPr>
          <p:cNvPicPr>
            <a:picLocks noChangeAspect="1"/>
          </p:cNvPicPr>
          <p:nvPr/>
        </p:nvPicPr>
        <p:blipFill>
          <a:blip r:embed="rId3"/>
          <a:stretch>
            <a:fillRect/>
          </a:stretch>
        </p:blipFill>
        <p:spPr>
          <a:xfrm>
            <a:off x="4326113" y="1597818"/>
            <a:ext cx="3348038" cy="3590925"/>
          </a:xfrm>
          <a:prstGeom prst="rect">
            <a:avLst/>
          </a:prstGeom>
        </p:spPr>
      </p:pic>
      <p:pic>
        <p:nvPicPr>
          <p:cNvPr id="9" name="Picture 8">
            <a:extLst>
              <a:ext uri="{FF2B5EF4-FFF2-40B4-BE49-F238E27FC236}">
                <a16:creationId xmlns:a16="http://schemas.microsoft.com/office/drawing/2014/main" id="{8CA45D74-63C8-8548-4AB3-055E58A2DFD0}"/>
              </a:ext>
            </a:extLst>
          </p:cNvPr>
          <p:cNvPicPr>
            <a:picLocks noChangeAspect="1"/>
          </p:cNvPicPr>
          <p:nvPr/>
        </p:nvPicPr>
        <p:blipFill>
          <a:blip r:embed="rId4"/>
          <a:stretch>
            <a:fillRect/>
          </a:stretch>
        </p:blipFill>
        <p:spPr>
          <a:xfrm>
            <a:off x="2432433" y="1597818"/>
            <a:ext cx="2643188" cy="5157788"/>
          </a:xfrm>
          <a:prstGeom prst="rect">
            <a:avLst/>
          </a:prstGeom>
        </p:spPr>
      </p:pic>
      <p:pic>
        <p:nvPicPr>
          <p:cNvPr id="5" name="Picture 4">
            <a:extLst>
              <a:ext uri="{FF2B5EF4-FFF2-40B4-BE49-F238E27FC236}">
                <a16:creationId xmlns:a16="http://schemas.microsoft.com/office/drawing/2014/main" id="{31E0A49A-B75B-AD8F-0268-E79156E7ED8B}"/>
              </a:ext>
            </a:extLst>
          </p:cNvPr>
          <p:cNvPicPr>
            <a:picLocks noChangeAspect="1"/>
          </p:cNvPicPr>
          <p:nvPr/>
        </p:nvPicPr>
        <p:blipFill>
          <a:blip r:embed="rId5"/>
          <a:stretch>
            <a:fillRect/>
          </a:stretch>
        </p:blipFill>
        <p:spPr>
          <a:xfrm>
            <a:off x="494095" y="1597818"/>
            <a:ext cx="3876675" cy="2195513"/>
          </a:xfrm>
          <a:prstGeom prst="rect">
            <a:avLst/>
          </a:prstGeom>
        </p:spPr>
      </p:pic>
      <p:pic>
        <p:nvPicPr>
          <p:cNvPr id="2" name="Picture 1">
            <a:extLst>
              <a:ext uri="{FF2B5EF4-FFF2-40B4-BE49-F238E27FC236}">
                <a16:creationId xmlns:a16="http://schemas.microsoft.com/office/drawing/2014/main" id="{49B5C301-0AB3-563D-4C22-EF742975CA57}"/>
              </a:ext>
            </a:extLst>
          </p:cNvPr>
          <p:cNvPicPr>
            <a:picLocks noChangeAspect="1"/>
          </p:cNvPicPr>
          <p:nvPr/>
        </p:nvPicPr>
        <p:blipFill>
          <a:blip r:embed="rId6"/>
          <a:stretch>
            <a:fillRect/>
          </a:stretch>
        </p:blipFill>
        <p:spPr>
          <a:xfrm>
            <a:off x="3864999" y="689196"/>
            <a:ext cx="2176463" cy="990600"/>
          </a:xfrm>
          <a:prstGeom prst="rect">
            <a:avLst/>
          </a:prstGeom>
        </p:spPr>
      </p:pic>
      <p:pic>
        <p:nvPicPr>
          <p:cNvPr id="4" name="Picture 3">
            <a:extLst>
              <a:ext uri="{FF2B5EF4-FFF2-40B4-BE49-F238E27FC236}">
                <a16:creationId xmlns:a16="http://schemas.microsoft.com/office/drawing/2014/main" id="{45D25CBD-4A55-4DAF-934E-01B4C5675F95}"/>
              </a:ext>
            </a:extLst>
          </p:cNvPr>
          <p:cNvPicPr>
            <a:picLocks noChangeAspect="1"/>
          </p:cNvPicPr>
          <p:nvPr/>
        </p:nvPicPr>
        <p:blipFill>
          <a:blip r:embed="rId7"/>
          <a:stretch>
            <a:fillRect/>
          </a:stretch>
        </p:blipFill>
        <p:spPr>
          <a:xfrm>
            <a:off x="4854311" y="701170"/>
            <a:ext cx="4329113" cy="1052513"/>
          </a:xfrm>
          <a:prstGeom prst="rect">
            <a:avLst/>
          </a:prstGeom>
        </p:spPr>
      </p:pic>
      <p:pic>
        <p:nvPicPr>
          <p:cNvPr id="6" name="Picture 5">
            <a:extLst>
              <a:ext uri="{FF2B5EF4-FFF2-40B4-BE49-F238E27FC236}">
                <a16:creationId xmlns:a16="http://schemas.microsoft.com/office/drawing/2014/main" id="{AC5B901D-C098-E3FE-D7A0-0F95941EA697}"/>
              </a:ext>
            </a:extLst>
          </p:cNvPr>
          <p:cNvPicPr>
            <a:picLocks noChangeAspect="1"/>
          </p:cNvPicPr>
          <p:nvPr/>
        </p:nvPicPr>
        <p:blipFill>
          <a:blip r:embed="rId8"/>
          <a:stretch>
            <a:fillRect/>
          </a:stretch>
        </p:blipFill>
        <p:spPr>
          <a:xfrm>
            <a:off x="5553991" y="-3004"/>
            <a:ext cx="1914525" cy="690563"/>
          </a:xfrm>
          <a:prstGeom prst="rect">
            <a:avLst/>
          </a:prstGeom>
        </p:spPr>
      </p:pic>
    </p:spTree>
    <p:extLst>
      <p:ext uri="{BB962C8B-B14F-4D97-AF65-F5344CB8AC3E}">
        <p14:creationId xmlns:p14="http://schemas.microsoft.com/office/powerpoint/2010/main" val="255279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9275" y="3228945"/>
            <a:ext cx="6858001" cy="400110"/>
          </a:xfrm>
          <a:prstGeom prst="rect">
            <a:avLst/>
          </a:prstGeom>
          <a:solidFill>
            <a:schemeClr val="accent1"/>
          </a:solidFill>
        </p:spPr>
        <p:txBody>
          <a:bodyPr wrap="square" rtlCol="0">
            <a:spAutoFit/>
          </a:bodyPr>
          <a:lstStyle/>
          <a:p>
            <a:pPr lvl="0" algn="ctr">
              <a:defRPr/>
            </a:pPr>
            <a:r>
              <a:rPr lang="en-US" sz="2000" dirty="0">
                <a:solidFill>
                  <a:srgbClr val="FFFFFF"/>
                </a:solidFill>
              </a:rPr>
              <a:t> More Details About DLP Policies</a:t>
            </a:r>
          </a:p>
        </p:txBody>
      </p:sp>
      <p:pic>
        <p:nvPicPr>
          <p:cNvPr id="21" name="Picture 20">
            <a:extLst>
              <a:ext uri="{FF2B5EF4-FFF2-40B4-BE49-F238E27FC236}">
                <a16:creationId xmlns:a16="http://schemas.microsoft.com/office/drawing/2014/main" id="{952FED0D-457C-74D4-B172-3DDEC2189A6B}"/>
              </a:ext>
            </a:extLst>
          </p:cNvPr>
          <p:cNvPicPr>
            <a:picLocks noChangeAspect="1"/>
          </p:cNvPicPr>
          <p:nvPr/>
        </p:nvPicPr>
        <p:blipFill>
          <a:blip r:embed="rId3"/>
          <a:stretch>
            <a:fillRect/>
          </a:stretch>
        </p:blipFill>
        <p:spPr>
          <a:xfrm>
            <a:off x="4326113" y="1597818"/>
            <a:ext cx="3348038" cy="3590925"/>
          </a:xfrm>
          <a:prstGeom prst="rect">
            <a:avLst/>
          </a:prstGeom>
        </p:spPr>
      </p:pic>
      <p:pic>
        <p:nvPicPr>
          <p:cNvPr id="9" name="Picture 8">
            <a:extLst>
              <a:ext uri="{FF2B5EF4-FFF2-40B4-BE49-F238E27FC236}">
                <a16:creationId xmlns:a16="http://schemas.microsoft.com/office/drawing/2014/main" id="{8CA45D74-63C8-8548-4AB3-055E58A2DFD0}"/>
              </a:ext>
            </a:extLst>
          </p:cNvPr>
          <p:cNvPicPr>
            <a:picLocks noChangeAspect="1"/>
          </p:cNvPicPr>
          <p:nvPr/>
        </p:nvPicPr>
        <p:blipFill>
          <a:blip r:embed="rId4"/>
          <a:stretch>
            <a:fillRect/>
          </a:stretch>
        </p:blipFill>
        <p:spPr>
          <a:xfrm>
            <a:off x="2432433" y="1597818"/>
            <a:ext cx="2643188" cy="5157788"/>
          </a:xfrm>
          <a:prstGeom prst="rect">
            <a:avLst/>
          </a:prstGeom>
        </p:spPr>
      </p:pic>
      <p:pic>
        <p:nvPicPr>
          <p:cNvPr id="5" name="Picture 4">
            <a:extLst>
              <a:ext uri="{FF2B5EF4-FFF2-40B4-BE49-F238E27FC236}">
                <a16:creationId xmlns:a16="http://schemas.microsoft.com/office/drawing/2014/main" id="{31E0A49A-B75B-AD8F-0268-E79156E7ED8B}"/>
              </a:ext>
            </a:extLst>
          </p:cNvPr>
          <p:cNvPicPr>
            <a:picLocks noChangeAspect="1"/>
          </p:cNvPicPr>
          <p:nvPr/>
        </p:nvPicPr>
        <p:blipFill>
          <a:blip r:embed="rId5"/>
          <a:stretch>
            <a:fillRect/>
          </a:stretch>
        </p:blipFill>
        <p:spPr>
          <a:xfrm>
            <a:off x="494095" y="1597818"/>
            <a:ext cx="3876675" cy="2195513"/>
          </a:xfrm>
          <a:prstGeom prst="rect">
            <a:avLst/>
          </a:prstGeom>
        </p:spPr>
      </p:pic>
      <p:pic>
        <p:nvPicPr>
          <p:cNvPr id="2" name="Picture 1">
            <a:extLst>
              <a:ext uri="{FF2B5EF4-FFF2-40B4-BE49-F238E27FC236}">
                <a16:creationId xmlns:a16="http://schemas.microsoft.com/office/drawing/2014/main" id="{49B5C301-0AB3-563D-4C22-EF742975CA57}"/>
              </a:ext>
            </a:extLst>
          </p:cNvPr>
          <p:cNvPicPr>
            <a:picLocks noChangeAspect="1"/>
          </p:cNvPicPr>
          <p:nvPr/>
        </p:nvPicPr>
        <p:blipFill>
          <a:blip r:embed="rId6"/>
          <a:stretch>
            <a:fillRect/>
          </a:stretch>
        </p:blipFill>
        <p:spPr>
          <a:xfrm>
            <a:off x="3864999" y="689196"/>
            <a:ext cx="2176463" cy="990600"/>
          </a:xfrm>
          <a:prstGeom prst="rect">
            <a:avLst/>
          </a:prstGeom>
        </p:spPr>
      </p:pic>
      <p:pic>
        <p:nvPicPr>
          <p:cNvPr id="4" name="Picture 3">
            <a:extLst>
              <a:ext uri="{FF2B5EF4-FFF2-40B4-BE49-F238E27FC236}">
                <a16:creationId xmlns:a16="http://schemas.microsoft.com/office/drawing/2014/main" id="{45D25CBD-4A55-4DAF-934E-01B4C5675F95}"/>
              </a:ext>
            </a:extLst>
          </p:cNvPr>
          <p:cNvPicPr>
            <a:picLocks noChangeAspect="1"/>
          </p:cNvPicPr>
          <p:nvPr/>
        </p:nvPicPr>
        <p:blipFill>
          <a:blip r:embed="rId7"/>
          <a:stretch>
            <a:fillRect/>
          </a:stretch>
        </p:blipFill>
        <p:spPr>
          <a:xfrm>
            <a:off x="4854311" y="701170"/>
            <a:ext cx="4329113" cy="1052513"/>
          </a:xfrm>
          <a:prstGeom prst="rect">
            <a:avLst/>
          </a:prstGeom>
        </p:spPr>
      </p:pic>
      <p:pic>
        <p:nvPicPr>
          <p:cNvPr id="6" name="Picture 5">
            <a:extLst>
              <a:ext uri="{FF2B5EF4-FFF2-40B4-BE49-F238E27FC236}">
                <a16:creationId xmlns:a16="http://schemas.microsoft.com/office/drawing/2014/main" id="{AC5B901D-C098-E3FE-D7A0-0F95941EA697}"/>
              </a:ext>
            </a:extLst>
          </p:cNvPr>
          <p:cNvPicPr>
            <a:picLocks noChangeAspect="1"/>
          </p:cNvPicPr>
          <p:nvPr/>
        </p:nvPicPr>
        <p:blipFill>
          <a:blip r:embed="rId8"/>
          <a:stretch>
            <a:fillRect/>
          </a:stretch>
        </p:blipFill>
        <p:spPr>
          <a:xfrm>
            <a:off x="5553991" y="-3004"/>
            <a:ext cx="1914525" cy="690563"/>
          </a:xfrm>
          <a:prstGeom prst="rect">
            <a:avLst/>
          </a:prstGeom>
        </p:spPr>
      </p:pic>
      <p:pic>
        <p:nvPicPr>
          <p:cNvPr id="3" name="Picture 2">
            <a:extLst>
              <a:ext uri="{FF2B5EF4-FFF2-40B4-BE49-F238E27FC236}">
                <a16:creationId xmlns:a16="http://schemas.microsoft.com/office/drawing/2014/main" id="{247346A9-07C5-2DCA-7BE0-A3D09F16605A}"/>
              </a:ext>
            </a:extLst>
          </p:cNvPr>
          <p:cNvPicPr>
            <a:picLocks noChangeAspect="1"/>
          </p:cNvPicPr>
          <p:nvPr/>
        </p:nvPicPr>
        <p:blipFill>
          <a:blip r:embed="rId9"/>
          <a:stretch>
            <a:fillRect/>
          </a:stretch>
        </p:blipFill>
        <p:spPr>
          <a:xfrm>
            <a:off x="2757314" y="353391"/>
            <a:ext cx="3033713" cy="1633538"/>
          </a:xfrm>
          <a:prstGeom prst="rect">
            <a:avLst/>
          </a:prstGeom>
        </p:spPr>
      </p:pic>
      <p:pic>
        <p:nvPicPr>
          <p:cNvPr id="8" name="Picture 7">
            <a:extLst>
              <a:ext uri="{FF2B5EF4-FFF2-40B4-BE49-F238E27FC236}">
                <a16:creationId xmlns:a16="http://schemas.microsoft.com/office/drawing/2014/main" id="{20C82A43-D99A-D3D8-6F09-2C58392C29F8}"/>
              </a:ext>
            </a:extLst>
          </p:cNvPr>
          <p:cNvPicPr>
            <a:picLocks noChangeAspect="1"/>
          </p:cNvPicPr>
          <p:nvPr/>
        </p:nvPicPr>
        <p:blipFill>
          <a:blip r:embed="rId10"/>
          <a:stretch>
            <a:fillRect/>
          </a:stretch>
        </p:blipFill>
        <p:spPr>
          <a:xfrm>
            <a:off x="5197064" y="2352759"/>
            <a:ext cx="2224088" cy="3267075"/>
          </a:xfrm>
          <a:prstGeom prst="rect">
            <a:avLst/>
          </a:prstGeom>
        </p:spPr>
      </p:pic>
      <p:pic>
        <p:nvPicPr>
          <p:cNvPr id="10" name="Picture 9">
            <a:extLst>
              <a:ext uri="{FF2B5EF4-FFF2-40B4-BE49-F238E27FC236}">
                <a16:creationId xmlns:a16="http://schemas.microsoft.com/office/drawing/2014/main" id="{B9E295DB-BF92-CFD7-A36D-4DF7D96CDEF8}"/>
              </a:ext>
            </a:extLst>
          </p:cNvPr>
          <p:cNvPicPr>
            <a:picLocks noChangeAspect="1"/>
          </p:cNvPicPr>
          <p:nvPr/>
        </p:nvPicPr>
        <p:blipFill>
          <a:blip r:embed="rId11"/>
          <a:stretch>
            <a:fillRect/>
          </a:stretch>
        </p:blipFill>
        <p:spPr>
          <a:xfrm>
            <a:off x="7962632" y="4490475"/>
            <a:ext cx="3728485" cy="2260689"/>
          </a:xfrm>
          <a:prstGeom prst="rect">
            <a:avLst/>
          </a:prstGeom>
        </p:spPr>
      </p:pic>
      <p:pic>
        <p:nvPicPr>
          <p:cNvPr id="11" name="Picture 10">
            <a:extLst>
              <a:ext uri="{FF2B5EF4-FFF2-40B4-BE49-F238E27FC236}">
                <a16:creationId xmlns:a16="http://schemas.microsoft.com/office/drawing/2014/main" id="{C0C4C9E2-4ED6-88F8-52B3-FB00D93918A8}"/>
              </a:ext>
            </a:extLst>
          </p:cNvPr>
          <p:cNvPicPr>
            <a:picLocks noChangeAspect="1"/>
          </p:cNvPicPr>
          <p:nvPr/>
        </p:nvPicPr>
        <p:blipFill>
          <a:blip r:embed="rId12"/>
          <a:stretch>
            <a:fillRect/>
          </a:stretch>
        </p:blipFill>
        <p:spPr>
          <a:xfrm>
            <a:off x="8163998" y="1667184"/>
            <a:ext cx="1957388" cy="2643188"/>
          </a:xfrm>
          <a:prstGeom prst="rect">
            <a:avLst/>
          </a:prstGeom>
        </p:spPr>
      </p:pic>
      <p:pic>
        <p:nvPicPr>
          <p:cNvPr id="12" name="Picture 11">
            <a:extLst>
              <a:ext uri="{FF2B5EF4-FFF2-40B4-BE49-F238E27FC236}">
                <a16:creationId xmlns:a16="http://schemas.microsoft.com/office/drawing/2014/main" id="{DBC16EE2-E9C9-5216-ADB3-F636C570A6B1}"/>
              </a:ext>
            </a:extLst>
          </p:cNvPr>
          <p:cNvPicPr>
            <a:picLocks noChangeAspect="1"/>
          </p:cNvPicPr>
          <p:nvPr/>
        </p:nvPicPr>
        <p:blipFill>
          <a:blip r:embed="rId13"/>
          <a:stretch>
            <a:fillRect/>
          </a:stretch>
        </p:blipFill>
        <p:spPr>
          <a:xfrm>
            <a:off x="7404110" y="317275"/>
            <a:ext cx="2495550" cy="1000125"/>
          </a:xfrm>
          <a:prstGeom prst="rect">
            <a:avLst/>
          </a:prstGeom>
        </p:spPr>
      </p:pic>
      <p:pic>
        <p:nvPicPr>
          <p:cNvPr id="13" name="Picture 12">
            <a:extLst>
              <a:ext uri="{FF2B5EF4-FFF2-40B4-BE49-F238E27FC236}">
                <a16:creationId xmlns:a16="http://schemas.microsoft.com/office/drawing/2014/main" id="{A91FDAE5-C681-B150-E526-5FB50FD7498E}"/>
              </a:ext>
            </a:extLst>
          </p:cNvPr>
          <p:cNvPicPr>
            <a:picLocks noChangeAspect="1"/>
          </p:cNvPicPr>
          <p:nvPr/>
        </p:nvPicPr>
        <p:blipFill>
          <a:blip r:embed="rId14"/>
          <a:stretch>
            <a:fillRect/>
          </a:stretch>
        </p:blipFill>
        <p:spPr>
          <a:xfrm>
            <a:off x="7425043" y="94222"/>
            <a:ext cx="3981450" cy="1743075"/>
          </a:xfrm>
          <a:prstGeom prst="rect">
            <a:avLst/>
          </a:prstGeom>
        </p:spPr>
      </p:pic>
    </p:spTree>
    <p:extLst>
      <p:ext uri="{BB962C8B-B14F-4D97-AF65-F5344CB8AC3E}">
        <p14:creationId xmlns:p14="http://schemas.microsoft.com/office/powerpoint/2010/main" val="63182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28945" y="3228948"/>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 about Rules</a:t>
            </a:r>
          </a:p>
        </p:txBody>
      </p:sp>
      <p:pic>
        <p:nvPicPr>
          <p:cNvPr id="4" name="Picture 3">
            <a:extLst>
              <a:ext uri="{FF2B5EF4-FFF2-40B4-BE49-F238E27FC236}">
                <a16:creationId xmlns:a16="http://schemas.microsoft.com/office/drawing/2014/main" id="{53598733-1898-A524-745D-D9CF04961F6E}"/>
              </a:ext>
            </a:extLst>
          </p:cNvPr>
          <p:cNvPicPr>
            <a:picLocks noChangeAspect="1"/>
          </p:cNvPicPr>
          <p:nvPr/>
        </p:nvPicPr>
        <p:blipFill>
          <a:blip r:embed="rId3"/>
          <a:stretch>
            <a:fillRect/>
          </a:stretch>
        </p:blipFill>
        <p:spPr>
          <a:xfrm>
            <a:off x="452437" y="7143"/>
            <a:ext cx="11287125" cy="6843713"/>
          </a:xfrm>
          <a:prstGeom prst="rect">
            <a:avLst/>
          </a:prstGeom>
        </p:spPr>
      </p:pic>
    </p:spTree>
    <p:extLst>
      <p:ext uri="{BB962C8B-B14F-4D97-AF65-F5344CB8AC3E}">
        <p14:creationId xmlns:p14="http://schemas.microsoft.com/office/powerpoint/2010/main" val="202407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21477"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 about Roles &amp; Permissions</a:t>
            </a:r>
          </a:p>
        </p:txBody>
      </p:sp>
      <p:pic>
        <p:nvPicPr>
          <p:cNvPr id="13" name="Picture 12">
            <a:extLst>
              <a:ext uri="{FF2B5EF4-FFF2-40B4-BE49-F238E27FC236}">
                <a16:creationId xmlns:a16="http://schemas.microsoft.com/office/drawing/2014/main" id="{7A7F1E4F-A59F-8997-3860-F2DA391CE042}"/>
              </a:ext>
            </a:extLst>
          </p:cNvPr>
          <p:cNvPicPr>
            <a:picLocks noChangeAspect="1"/>
          </p:cNvPicPr>
          <p:nvPr/>
        </p:nvPicPr>
        <p:blipFill>
          <a:blip r:embed="rId3"/>
          <a:stretch>
            <a:fillRect/>
          </a:stretch>
        </p:blipFill>
        <p:spPr>
          <a:xfrm>
            <a:off x="879795" y="2804056"/>
            <a:ext cx="1600200" cy="3938588"/>
          </a:xfrm>
          <a:prstGeom prst="rect">
            <a:avLst/>
          </a:prstGeom>
        </p:spPr>
      </p:pic>
      <p:pic>
        <p:nvPicPr>
          <p:cNvPr id="15" name="Picture 14">
            <a:extLst>
              <a:ext uri="{FF2B5EF4-FFF2-40B4-BE49-F238E27FC236}">
                <a16:creationId xmlns:a16="http://schemas.microsoft.com/office/drawing/2014/main" id="{932BB156-14A0-0334-486B-390EBB109143}"/>
              </a:ext>
            </a:extLst>
          </p:cNvPr>
          <p:cNvPicPr>
            <a:picLocks noChangeAspect="1"/>
          </p:cNvPicPr>
          <p:nvPr/>
        </p:nvPicPr>
        <p:blipFill>
          <a:blip r:embed="rId4"/>
          <a:stretch>
            <a:fillRect/>
          </a:stretch>
        </p:blipFill>
        <p:spPr>
          <a:xfrm>
            <a:off x="2336446" y="2810112"/>
            <a:ext cx="2928938" cy="3481388"/>
          </a:xfrm>
          <a:prstGeom prst="rect">
            <a:avLst/>
          </a:prstGeom>
        </p:spPr>
      </p:pic>
      <p:pic>
        <p:nvPicPr>
          <p:cNvPr id="17" name="Picture 16">
            <a:extLst>
              <a:ext uri="{FF2B5EF4-FFF2-40B4-BE49-F238E27FC236}">
                <a16:creationId xmlns:a16="http://schemas.microsoft.com/office/drawing/2014/main" id="{74F4ABD1-2964-5208-5B1F-3F416302D875}"/>
              </a:ext>
            </a:extLst>
          </p:cNvPr>
          <p:cNvPicPr>
            <a:picLocks noChangeAspect="1"/>
          </p:cNvPicPr>
          <p:nvPr/>
        </p:nvPicPr>
        <p:blipFill>
          <a:blip r:embed="rId5"/>
          <a:stretch>
            <a:fillRect/>
          </a:stretch>
        </p:blipFill>
        <p:spPr>
          <a:xfrm>
            <a:off x="512819" y="709028"/>
            <a:ext cx="2967038" cy="2557463"/>
          </a:xfrm>
          <a:prstGeom prst="rect">
            <a:avLst/>
          </a:prstGeom>
        </p:spPr>
      </p:pic>
      <p:pic>
        <p:nvPicPr>
          <p:cNvPr id="23" name="Picture 22">
            <a:extLst>
              <a:ext uri="{FF2B5EF4-FFF2-40B4-BE49-F238E27FC236}">
                <a16:creationId xmlns:a16="http://schemas.microsoft.com/office/drawing/2014/main" id="{98DD35EF-3952-190F-9DCC-92D6AE6DDAF8}"/>
              </a:ext>
            </a:extLst>
          </p:cNvPr>
          <p:cNvPicPr>
            <a:picLocks noChangeAspect="1"/>
          </p:cNvPicPr>
          <p:nvPr/>
        </p:nvPicPr>
        <p:blipFill>
          <a:blip r:embed="rId6"/>
          <a:stretch>
            <a:fillRect/>
          </a:stretch>
        </p:blipFill>
        <p:spPr>
          <a:xfrm>
            <a:off x="3473801" y="1001450"/>
            <a:ext cx="5357813" cy="2452688"/>
          </a:xfrm>
          <a:prstGeom prst="rect">
            <a:avLst/>
          </a:prstGeom>
        </p:spPr>
      </p:pic>
      <p:pic>
        <p:nvPicPr>
          <p:cNvPr id="25" name="Picture 24">
            <a:extLst>
              <a:ext uri="{FF2B5EF4-FFF2-40B4-BE49-F238E27FC236}">
                <a16:creationId xmlns:a16="http://schemas.microsoft.com/office/drawing/2014/main" id="{E2D2556E-92B1-3DEC-6437-A309F8AA2BE7}"/>
              </a:ext>
            </a:extLst>
          </p:cNvPr>
          <p:cNvPicPr>
            <a:picLocks noChangeAspect="1"/>
          </p:cNvPicPr>
          <p:nvPr/>
        </p:nvPicPr>
        <p:blipFill>
          <a:blip r:embed="rId7"/>
          <a:stretch>
            <a:fillRect/>
          </a:stretch>
        </p:blipFill>
        <p:spPr>
          <a:xfrm>
            <a:off x="5381829" y="3173874"/>
            <a:ext cx="2295525" cy="752475"/>
          </a:xfrm>
          <a:prstGeom prst="rect">
            <a:avLst/>
          </a:prstGeom>
        </p:spPr>
      </p:pic>
      <p:pic>
        <p:nvPicPr>
          <p:cNvPr id="5" name="Picture 4">
            <a:extLst>
              <a:ext uri="{FF2B5EF4-FFF2-40B4-BE49-F238E27FC236}">
                <a16:creationId xmlns:a16="http://schemas.microsoft.com/office/drawing/2014/main" id="{FAD94825-BF12-CF96-BC10-0A5E16303FF8}"/>
              </a:ext>
            </a:extLst>
          </p:cNvPr>
          <p:cNvPicPr>
            <a:picLocks noChangeAspect="1"/>
          </p:cNvPicPr>
          <p:nvPr/>
        </p:nvPicPr>
        <p:blipFill>
          <a:blip r:embed="rId8"/>
          <a:stretch>
            <a:fillRect/>
          </a:stretch>
        </p:blipFill>
        <p:spPr>
          <a:xfrm>
            <a:off x="5311808" y="3679791"/>
            <a:ext cx="5381625" cy="2543175"/>
          </a:xfrm>
          <a:prstGeom prst="rect">
            <a:avLst/>
          </a:prstGeom>
        </p:spPr>
      </p:pic>
      <p:pic>
        <p:nvPicPr>
          <p:cNvPr id="4" name="Picture 3">
            <a:extLst>
              <a:ext uri="{FF2B5EF4-FFF2-40B4-BE49-F238E27FC236}">
                <a16:creationId xmlns:a16="http://schemas.microsoft.com/office/drawing/2014/main" id="{2657BD0A-7BD4-42C6-7CCF-6609CC18F667}"/>
              </a:ext>
            </a:extLst>
          </p:cNvPr>
          <p:cNvPicPr>
            <a:picLocks noChangeAspect="1"/>
          </p:cNvPicPr>
          <p:nvPr/>
        </p:nvPicPr>
        <p:blipFill>
          <a:blip r:embed="rId9"/>
          <a:stretch>
            <a:fillRect/>
          </a:stretch>
        </p:blipFill>
        <p:spPr>
          <a:xfrm>
            <a:off x="1652643" y="1478335"/>
            <a:ext cx="2871788" cy="1519238"/>
          </a:xfrm>
          <a:prstGeom prst="rect">
            <a:avLst/>
          </a:prstGeom>
        </p:spPr>
      </p:pic>
      <p:pic>
        <p:nvPicPr>
          <p:cNvPr id="6" name="Picture 5">
            <a:extLst>
              <a:ext uri="{FF2B5EF4-FFF2-40B4-BE49-F238E27FC236}">
                <a16:creationId xmlns:a16="http://schemas.microsoft.com/office/drawing/2014/main" id="{73BD844A-44CA-8BF1-E949-4BE4CBAB2831}"/>
              </a:ext>
            </a:extLst>
          </p:cNvPr>
          <p:cNvPicPr>
            <a:picLocks noChangeAspect="1"/>
          </p:cNvPicPr>
          <p:nvPr/>
        </p:nvPicPr>
        <p:blipFill>
          <a:blip r:embed="rId10"/>
          <a:stretch>
            <a:fillRect/>
          </a:stretch>
        </p:blipFill>
        <p:spPr>
          <a:xfrm>
            <a:off x="8182254" y="144139"/>
            <a:ext cx="3748088" cy="2319338"/>
          </a:xfrm>
          <a:prstGeom prst="rect">
            <a:avLst/>
          </a:prstGeom>
        </p:spPr>
      </p:pic>
    </p:spTree>
    <p:extLst>
      <p:ext uri="{BB962C8B-B14F-4D97-AF65-F5344CB8AC3E}">
        <p14:creationId xmlns:p14="http://schemas.microsoft.com/office/powerpoint/2010/main" val="175405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righ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2348"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DLP Alerts Lifecycle</a:t>
            </a:r>
          </a:p>
        </p:txBody>
      </p:sp>
      <p:pic>
        <p:nvPicPr>
          <p:cNvPr id="3" name="Picture 2">
            <a:extLst>
              <a:ext uri="{FF2B5EF4-FFF2-40B4-BE49-F238E27FC236}">
                <a16:creationId xmlns:a16="http://schemas.microsoft.com/office/drawing/2014/main" id="{AE2287E2-4EE5-C1D9-5B6D-C5A90A495A8C}"/>
              </a:ext>
            </a:extLst>
          </p:cNvPr>
          <p:cNvPicPr>
            <a:picLocks noChangeAspect="1"/>
          </p:cNvPicPr>
          <p:nvPr/>
        </p:nvPicPr>
        <p:blipFill>
          <a:blip r:embed="rId3"/>
          <a:stretch>
            <a:fillRect/>
          </a:stretch>
        </p:blipFill>
        <p:spPr>
          <a:xfrm>
            <a:off x="2695340" y="57150"/>
            <a:ext cx="1914525" cy="690563"/>
          </a:xfrm>
          <a:prstGeom prst="rect">
            <a:avLst/>
          </a:prstGeom>
        </p:spPr>
      </p:pic>
      <p:pic>
        <p:nvPicPr>
          <p:cNvPr id="13" name="Picture 12">
            <a:extLst>
              <a:ext uri="{FF2B5EF4-FFF2-40B4-BE49-F238E27FC236}">
                <a16:creationId xmlns:a16="http://schemas.microsoft.com/office/drawing/2014/main" id="{7BB10D83-A2AC-315F-BD5E-173F3708FE83}"/>
              </a:ext>
            </a:extLst>
          </p:cNvPr>
          <p:cNvPicPr>
            <a:picLocks noChangeAspect="1"/>
          </p:cNvPicPr>
          <p:nvPr/>
        </p:nvPicPr>
        <p:blipFill>
          <a:blip r:embed="rId4"/>
          <a:stretch>
            <a:fillRect/>
          </a:stretch>
        </p:blipFill>
        <p:spPr>
          <a:xfrm>
            <a:off x="745331" y="873020"/>
            <a:ext cx="5314950" cy="5929313"/>
          </a:xfrm>
          <a:prstGeom prst="rect">
            <a:avLst/>
          </a:prstGeom>
        </p:spPr>
      </p:pic>
      <p:pic>
        <p:nvPicPr>
          <p:cNvPr id="25" name="Picture 24">
            <a:extLst>
              <a:ext uri="{FF2B5EF4-FFF2-40B4-BE49-F238E27FC236}">
                <a16:creationId xmlns:a16="http://schemas.microsoft.com/office/drawing/2014/main" id="{0B95157E-13E6-724C-8599-A5BB242F0A60}"/>
              </a:ext>
            </a:extLst>
          </p:cNvPr>
          <p:cNvPicPr>
            <a:picLocks noChangeAspect="1"/>
          </p:cNvPicPr>
          <p:nvPr/>
        </p:nvPicPr>
        <p:blipFill>
          <a:blip r:embed="rId5"/>
          <a:stretch>
            <a:fillRect/>
          </a:stretch>
        </p:blipFill>
        <p:spPr>
          <a:xfrm>
            <a:off x="3954749" y="1089713"/>
            <a:ext cx="2028825" cy="2028825"/>
          </a:xfrm>
          <a:prstGeom prst="rect">
            <a:avLst/>
          </a:prstGeom>
        </p:spPr>
      </p:pic>
      <p:pic>
        <p:nvPicPr>
          <p:cNvPr id="15" name="Picture 14">
            <a:extLst>
              <a:ext uri="{FF2B5EF4-FFF2-40B4-BE49-F238E27FC236}">
                <a16:creationId xmlns:a16="http://schemas.microsoft.com/office/drawing/2014/main" id="{94EC1353-66B8-174F-10D4-FB536105ACD9}"/>
              </a:ext>
            </a:extLst>
          </p:cNvPr>
          <p:cNvPicPr>
            <a:picLocks noChangeAspect="1"/>
          </p:cNvPicPr>
          <p:nvPr/>
        </p:nvPicPr>
        <p:blipFill>
          <a:blip r:embed="rId6"/>
          <a:stretch>
            <a:fillRect/>
          </a:stretch>
        </p:blipFill>
        <p:spPr>
          <a:xfrm>
            <a:off x="1620835" y="1067228"/>
            <a:ext cx="2381250" cy="5495925"/>
          </a:xfrm>
          <a:prstGeom prst="rect">
            <a:avLst/>
          </a:prstGeom>
        </p:spPr>
      </p:pic>
      <p:pic>
        <p:nvPicPr>
          <p:cNvPr id="17" name="Picture 16">
            <a:extLst>
              <a:ext uri="{FF2B5EF4-FFF2-40B4-BE49-F238E27FC236}">
                <a16:creationId xmlns:a16="http://schemas.microsoft.com/office/drawing/2014/main" id="{6B5459A8-A671-A8F8-4EFC-D65934FB5058}"/>
              </a:ext>
            </a:extLst>
          </p:cNvPr>
          <p:cNvPicPr>
            <a:picLocks noChangeAspect="1"/>
          </p:cNvPicPr>
          <p:nvPr/>
        </p:nvPicPr>
        <p:blipFill>
          <a:blip r:embed="rId7"/>
          <a:stretch>
            <a:fillRect/>
          </a:stretch>
        </p:blipFill>
        <p:spPr>
          <a:xfrm>
            <a:off x="3444926" y="1591261"/>
            <a:ext cx="2509838" cy="1090613"/>
          </a:xfrm>
          <a:prstGeom prst="rect">
            <a:avLst/>
          </a:prstGeom>
        </p:spPr>
      </p:pic>
      <p:pic>
        <p:nvPicPr>
          <p:cNvPr id="9" name="Picture 8">
            <a:extLst>
              <a:ext uri="{FF2B5EF4-FFF2-40B4-BE49-F238E27FC236}">
                <a16:creationId xmlns:a16="http://schemas.microsoft.com/office/drawing/2014/main" id="{3CC31C56-C07A-3F38-55AE-C981C2049B48}"/>
              </a:ext>
            </a:extLst>
          </p:cNvPr>
          <p:cNvPicPr>
            <a:picLocks noChangeAspect="1"/>
          </p:cNvPicPr>
          <p:nvPr/>
        </p:nvPicPr>
        <p:blipFill>
          <a:blip r:embed="rId8"/>
          <a:stretch>
            <a:fillRect/>
          </a:stretch>
        </p:blipFill>
        <p:spPr>
          <a:xfrm>
            <a:off x="3350957" y="3074116"/>
            <a:ext cx="2933700" cy="1971675"/>
          </a:xfrm>
          <a:prstGeom prst="rect">
            <a:avLst/>
          </a:prstGeom>
        </p:spPr>
      </p:pic>
      <p:pic>
        <p:nvPicPr>
          <p:cNvPr id="40" name="Picture 39">
            <a:extLst>
              <a:ext uri="{FF2B5EF4-FFF2-40B4-BE49-F238E27FC236}">
                <a16:creationId xmlns:a16="http://schemas.microsoft.com/office/drawing/2014/main" id="{BB5D6E0D-B82F-C4FB-2CAE-05C690E5D052}"/>
              </a:ext>
            </a:extLst>
          </p:cNvPr>
          <p:cNvPicPr>
            <a:picLocks noChangeAspect="1"/>
          </p:cNvPicPr>
          <p:nvPr/>
        </p:nvPicPr>
        <p:blipFill>
          <a:blip r:embed="rId9"/>
          <a:stretch>
            <a:fillRect/>
          </a:stretch>
        </p:blipFill>
        <p:spPr>
          <a:xfrm>
            <a:off x="8970800" y="4171132"/>
            <a:ext cx="1033463" cy="333375"/>
          </a:xfrm>
          <a:prstGeom prst="rect">
            <a:avLst/>
          </a:prstGeom>
        </p:spPr>
      </p:pic>
      <p:pic>
        <p:nvPicPr>
          <p:cNvPr id="41" name="Picture 40">
            <a:extLst>
              <a:ext uri="{FF2B5EF4-FFF2-40B4-BE49-F238E27FC236}">
                <a16:creationId xmlns:a16="http://schemas.microsoft.com/office/drawing/2014/main" id="{B2563E30-7609-7446-2A10-A3F100789999}"/>
              </a:ext>
            </a:extLst>
          </p:cNvPr>
          <p:cNvPicPr>
            <a:picLocks noChangeAspect="1"/>
          </p:cNvPicPr>
          <p:nvPr/>
        </p:nvPicPr>
        <p:blipFill>
          <a:blip r:embed="rId10"/>
          <a:stretch>
            <a:fillRect/>
          </a:stretch>
        </p:blipFill>
        <p:spPr>
          <a:xfrm>
            <a:off x="9344394" y="4705415"/>
            <a:ext cx="798789" cy="319515"/>
          </a:xfrm>
          <a:prstGeom prst="rect">
            <a:avLst/>
          </a:prstGeom>
        </p:spPr>
      </p:pic>
      <p:pic>
        <p:nvPicPr>
          <p:cNvPr id="42" name="Picture 41">
            <a:extLst>
              <a:ext uri="{FF2B5EF4-FFF2-40B4-BE49-F238E27FC236}">
                <a16:creationId xmlns:a16="http://schemas.microsoft.com/office/drawing/2014/main" id="{1F5F0786-8549-5A48-16BA-3FF5289CA196}"/>
              </a:ext>
            </a:extLst>
          </p:cNvPr>
          <p:cNvPicPr>
            <a:picLocks noChangeAspect="1"/>
          </p:cNvPicPr>
          <p:nvPr/>
        </p:nvPicPr>
        <p:blipFill>
          <a:blip r:embed="rId11"/>
          <a:stretch>
            <a:fillRect/>
          </a:stretch>
        </p:blipFill>
        <p:spPr>
          <a:xfrm>
            <a:off x="9737557" y="5217533"/>
            <a:ext cx="1433513" cy="338138"/>
          </a:xfrm>
          <a:prstGeom prst="rect">
            <a:avLst/>
          </a:prstGeom>
        </p:spPr>
      </p:pic>
      <p:pic>
        <p:nvPicPr>
          <p:cNvPr id="43" name="Picture 42">
            <a:extLst>
              <a:ext uri="{FF2B5EF4-FFF2-40B4-BE49-F238E27FC236}">
                <a16:creationId xmlns:a16="http://schemas.microsoft.com/office/drawing/2014/main" id="{BA79111E-6CE9-3D00-C29E-4C9C70AF0812}"/>
              </a:ext>
            </a:extLst>
          </p:cNvPr>
          <p:cNvPicPr>
            <a:picLocks noChangeAspect="1"/>
          </p:cNvPicPr>
          <p:nvPr/>
        </p:nvPicPr>
        <p:blipFill>
          <a:blip r:embed="rId12"/>
          <a:stretch>
            <a:fillRect/>
          </a:stretch>
        </p:blipFill>
        <p:spPr>
          <a:xfrm>
            <a:off x="10123872" y="5697024"/>
            <a:ext cx="1814513" cy="990600"/>
          </a:xfrm>
          <a:prstGeom prst="rect">
            <a:avLst/>
          </a:prstGeom>
        </p:spPr>
      </p:pic>
      <p:grpSp>
        <p:nvGrpSpPr>
          <p:cNvPr id="44" name="Group 43">
            <a:extLst>
              <a:ext uri="{FF2B5EF4-FFF2-40B4-BE49-F238E27FC236}">
                <a16:creationId xmlns:a16="http://schemas.microsoft.com/office/drawing/2014/main" id="{94220604-9BC5-9777-478F-4B1EE730377C}"/>
              </a:ext>
            </a:extLst>
          </p:cNvPr>
          <p:cNvGrpSpPr/>
          <p:nvPr/>
        </p:nvGrpSpPr>
        <p:grpSpPr>
          <a:xfrm>
            <a:off x="9110573" y="4504506"/>
            <a:ext cx="184456" cy="361905"/>
            <a:chOff x="6427657" y="1463584"/>
            <a:chExt cx="152400" cy="153888"/>
          </a:xfrm>
        </p:grpSpPr>
        <p:cxnSp>
          <p:nvCxnSpPr>
            <p:cNvPr id="45" name="Straight Connector 44">
              <a:extLst>
                <a:ext uri="{FF2B5EF4-FFF2-40B4-BE49-F238E27FC236}">
                  <a16:creationId xmlns:a16="http://schemas.microsoft.com/office/drawing/2014/main" id="{8CE15431-BED1-3A53-5829-8577BFFD62AB}"/>
                </a:ext>
              </a:extLst>
            </p:cNvPr>
            <p:cNvCxnSpPr/>
            <p:nvPr/>
          </p:nvCxnSpPr>
          <p:spPr>
            <a:xfrm>
              <a:off x="6430297" y="1463584"/>
              <a:ext cx="0" cy="153888"/>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BF93EFE-E424-DC42-9CA9-70C52635C592}"/>
                </a:ext>
              </a:extLst>
            </p:cNvPr>
            <p:cNvCxnSpPr>
              <a:cxnSpLocks/>
            </p:cNvCxnSpPr>
            <p:nvPr/>
          </p:nvCxnSpPr>
          <p:spPr>
            <a:xfrm flipH="1">
              <a:off x="6427657" y="1615984"/>
              <a:ext cx="152400" cy="0"/>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07242011-79C8-C48A-E581-C86EF208E79E}"/>
              </a:ext>
            </a:extLst>
          </p:cNvPr>
          <p:cNvGrpSpPr/>
          <p:nvPr/>
        </p:nvGrpSpPr>
        <p:grpSpPr>
          <a:xfrm>
            <a:off x="9485184" y="5020217"/>
            <a:ext cx="184456" cy="361905"/>
            <a:chOff x="6427657" y="1463584"/>
            <a:chExt cx="152400" cy="153888"/>
          </a:xfrm>
        </p:grpSpPr>
        <p:cxnSp>
          <p:nvCxnSpPr>
            <p:cNvPr id="48" name="Straight Connector 47">
              <a:extLst>
                <a:ext uri="{FF2B5EF4-FFF2-40B4-BE49-F238E27FC236}">
                  <a16:creationId xmlns:a16="http://schemas.microsoft.com/office/drawing/2014/main" id="{8653F47D-ED5C-8127-130E-46DD5C022B6D}"/>
                </a:ext>
              </a:extLst>
            </p:cNvPr>
            <p:cNvCxnSpPr/>
            <p:nvPr/>
          </p:nvCxnSpPr>
          <p:spPr>
            <a:xfrm>
              <a:off x="6430297" y="1463584"/>
              <a:ext cx="0" cy="153888"/>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95311CA-D46C-A502-3EB1-016E30467637}"/>
                </a:ext>
              </a:extLst>
            </p:cNvPr>
            <p:cNvCxnSpPr>
              <a:cxnSpLocks/>
            </p:cNvCxnSpPr>
            <p:nvPr/>
          </p:nvCxnSpPr>
          <p:spPr>
            <a:xfrm flipH="1">
              <a:off x="6427657" y="1615984"/>
              <a:ext cx="152400" cy="0"/>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36C74E7A-3D9A-806B-5626-DB3E693769A6}"/>
              </a:ext>
            </a:extLst>
          </p:cNvPr>
          <p:cNvGrpSpPr/>
          <p:nvPr/>
        </p:nvGrpSpPr>
        <p:grpSpPr>
          <a:xfrm>
            <a:off x="9873951" y="5553835"/>
            <a:ext cx="184456" cy="626416"/>
            <a:chOff x="6427657" y="1463584"/>
            <a:chExt cx="152400" cy="153888"/>
          </a:xfrm>
        </p:grpSpPr>
        <p:cxnSp>
          <p:nvCxnSpPr>
            <p:cNvPr id="51" name="Straight Connector 50">
              <a:extLst>
                <a:ext uri="{FF2B5EF4-FFF2-40B4-BE49-F238E27FC236}">
                  <a16:creationId xmlns:a16="http://schemas.microsoft.com/office/drawing/2014/main" id="{AC3110FA-54BF-104A-9D5F-300FA2A31B09}"/>
                </a:ext>
              </a:extLst>
            </p:cNvPr>
            <p:cNvCxnSpPr/>
            <p:nvPr/>
          </p:nvCxnSpPr>
          <p:spPr>
            <a:xfrm>
              <a:off x="6430297" y="1463584"/>
              <a:ext cx="0" cy="153888"/>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C6C72B7-10EE-8138-5CBA-3DA158A4402C}"/>
                </a:ext>
              </a:extLst>
            </p:cNvPr>
            <p:cNvCxnSpPr>
              <a:cxnSpLocks/>
            </p:cNvCxnSpPr>
            <p:nvPr/>
          </p:nvCxnSpPr>
          <p:spPr>
            <a:xfrm flipH="1">
              <a:off x="6427657" y="1615984"/>
              <a:ext cx="152400" cy="0"/>
            </a:xfrm>
            <a:prstGeom prst="line">
              <a:avLst/>
            </a:prstGeom>
            <a:ln w="1905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35B431A4-AB1D-58BF-D949-0BC393803B57}"/>
              </a:ext>
            </a:extLst>
          </p:cNvPr>
          <p:cNvSpPr/>
          <p:nvPr/>
        </p:nvSpPr>
        <p:spPr bwMode="auto">
          <a:xfrm>
            <a:off x="8891298" y="4105585"/>
            <a:ext cx="3047088" cy="2606920"/>
          </a:xfrm>
          <a:prstGeom prst="rect">
            <a:avLst/>
          </a:prstGeom>
          <a:no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6D3BD6A-7A8B-9D34-7192-5A9DB6C65ED7}"/>
              </a:ext>
            </a:extLst>
          </p:cNvPr>
          <p:cNvPicPr>
            <a:picLocks noChangeAspect="1"/>
          </p:cNvPicPr>
          <p:nvPr/>
        </p:nvPicPr>
        <p:blipFill>
          <a:blip r:embed="rId13"/>
          <a:stretch>
            <a:fillRect/>
          </a:stretch>
        </p:blipFill>
        <p:spPr>
          <a:xfrm>
            <a:off x="8758325" y="2392321"/>
            <a:ext cx="914400" cy="552450"/>
          </a:xfrm>
          <a:prstGeom prst="rect">
            <a:avLst/>
          </a:prstGeom>
        </p:spPr>
      </p:pic>
      <p:pic>
        <p:nvPicPr>
          <p:cNvPr id="11" name="Picture 10">
            <a:extLst>
              <a:ext uri="{FF2B5EF4-FFF2-40B4-BE49-F238E27FC236}">
                <a16:creationId xmlns:a16="http://schemas.microsoft.com/office/drawing/2014/main" id="{289F73F7-AB9A-8694-4962-CCC13A90DCCA}"/>
              </a:ext>
            </a:extLst>
          </p:cNvPr>
          <p:cNvPicPr>
            <a:picLocks noChangeAspect="1"/>
          </p:cNvPicPr>
          <p:nvPr/>
        </p:nvPicPr>
        <p:blipFill>
          <a:blip r:embed="rId14"/>
          <a:stretch>
            <a:fillRect/>
          </a:stretch>
        </p:blipFill>
        <p:spPr>
          <a:xfrm>
            <a:off x="9741848" y="2535458"/>
            <a:ext cx="1914525" cy="690563"/>
          </a:xfrm>
          <a:prstGeom prst="rect">
            <a:avLst/>
          </a:prstGeom>
        </p:spPr>
      </p:pic>
      <p:pic>
        <p:nvPicPr>
          <p:cNvPr id="14" name="Picture 13">
            <a:extLst>
              <a:ext uri="{FF2B5EF4-FFF2-40B4-BE49-F238E27FC236}">
                <a16:creationId xmlns:a16="http://schemas.microsoft.com/office/drawing/2014/main" id="{0686FCDA-A54B-1665-69A7-7B511606CC68}"/>
              </a:ext>
            </a:extLst>
          </p:cNvPr>
          <p:cNvPicPr>
            <a:picLocks noChangeAspect="1"/>
          </p:cNvPicPr>
          <p:nvPr/>
        </p:nvPicPr>
        <p:blipFill>
          <a:blip r:embed="rId15"/>
          <a:stretch>
            <a:fillRect/>
          </a:stretch>
        </p:blipFill>
        <p:spPr>
          <a:xfrm>
            <a:off x="5836982" y="2405649"/>
            <a:ext cx="895350" cy="552450"/>
          </a:xfrm>
          <a:prstGeom prst="rect">
            <a:avLst/>
          </a:prstGeom>
        </p:spPr>
      </p:pic>
      <p:pic>
        <p:nvPicPr>
          <p:cNvPr id="16" name="Picture 15">
            <a:extLst>
              <a:ext uri="{FF2B5EF4-FFF2-40B4-BE49-F238E27FC236}">
                <a16:creationId xmlns:a16="http://schemas.microsoft.com/office/drawing/2014/main" id="{687A8CAE-9CD4-03B3-A14E-11B354A3EFB4}"/>
              </a:ext>
            </a:extLst>
          </p:cNvPr>
          <p:cNvPicPr>
            <a:picLocks noChangeAspect="1"/>
          </p:cNvPicPr>
          <p:nvPr/>
        </p:nvPicPr>
        <p:blipFill>
          <a:blip r:embed="rId16"/>
          <a:stretch>
            <a:fillRect/>
          </a:stretch>
        </p:blipFill>
        <p:spPr>
          <a:xfrm>
            <a:off x="6836753" y="2535458"/>
            <a:ext cx="1914525" cy="690563"/>
          </a:xfrm>
          <a:prstGeom prst="rect">
            <a:avLst/>
          </a:prstGeom>
        </p:spPr>
      </p:pic>
    </p:spTree>
    <p:extLst>
      <p:ext uri="{BB962C8B-B14F-4D97-AF65-F5344CB8AC3E}">
        <p14:creationId xmlns:p14="http://schemas.microsoft.com/office/powerpoint/2010/main" val="354947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par>
                                <p:cTn id="46" presetID="22" presetClass="entr" presetSubtype="8"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Data Loss Prevention</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77E504-449D-486E-B40C-9D5B5C1749A2}">
  <ds:schemaRefs>
    <ds:schemaRef ds:uri="fedf6241-4939-4e1b-b590-33dfacd534c5"/>
    <ds:schemaRef ds:uri="http://www.w3.org/XML/1998/namespace"/>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dcmitype/"/>
    <ds:schemaRef ds:uri="http://purl.org/dc/elements/1.1/"/>
    <ds:schemaRef ds:uri="http://schemas.openxmlformats.org/package/2006/metadata/core-properties"/>
    <ds:schemaRef ds:uri="e94bc8a8-58ed-427a-9b77-9fee66e26b45"/>
    <ds:schemaRef ds:uri="http://schemas.microsoft.com/sharepoint/v3"/>
  </ds:schemaRefs>
</ds:datastoreItem>
</file>

<file path=customXml/itemProps2.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086DBB-BE68-4DC9-83A2-9352A4ACE6B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674</Words>
  <Application>Microsoft Office PowerPoint</Application>
  <PresentationFormat>Widescreen</PresentationFormat>
  <Paragraphs>79</Paragraphs>
  <Slides>9</Slides>
  <Notes>9</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9</vt:i4>
      </vt:variant>
    </vt:vector>
  </HeadingPairs>
  <TitlesOfParts>
    <vt:vector size="34"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Data Loss Prevention</vt:lpstr>
      <vt:lpstr>PowerPoint Presentation</vt:lpstr>
      <vt:lpstr>PowerPoint Presentation</vt:lpstr>
      <vt:lpstr>PowerPoint Presentation</vt:lpstr>
      <vt:lpstr>PowerPoint Presentation</vt:lpstr>
      <vt:lpstr>PowerPoint Presentation</vt:lpstr>
      <vt:lpstr>PowerPoint Presentation</vt:lpstr>
      <vt:lpstr>Vision Diagrams Series Data Loss Prevention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2023-05-03T18:31:44Z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